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sldIdLst>
    <p:sldId id="256" r:id="rId2"/>
    <p:sldId id="266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5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68"/>
  </p:normalViewPr>
  <p:slideViewPr>
    <p:cSldViewPr snapToGrid="0">
      <p:cViewPr varScale="1">
        <p:scale>
          <a:sx n="105" d="100"/>
          <a:sy n="105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543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42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672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88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004884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43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23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42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380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217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42028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0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newswire.com/news-release/2023/11/28/2786621/0/en/UBISOFT-ANNOUNCES-THE-" TargetMode="External"/><Relationship Id="rId2" Type="http://schemas.openxmlformats.org/officeDocument/2006/relationships/hyperlink" Target="https://investor.coinbase.com/news/news-details/2024/Coinbase-Announces-Pricing-of-Upsized-Offering-of-1.1-Billion-of-0.25-Convertible-Senior-Notes-Due-2030/default.aspx?utm_source=chatgp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seg.com/en/insights/data-analytics/convertible-bonds-make-a-comeback" TargetMode="External"/><Relationship Id="rId5" Type="http://schemas.openxmlformats.org/officeDocument/2006/relationships/hyperlink" Target="https://ssi-invest.com/wp-content/uploads/2025/01/Convertible-Bond-2024-Review-and-2025-Outlook.pdf" TargetMode="External"/><Relationship Id="rId4" Type="http://schemas.openxmlformats.org/officeDocument/2006/relationships/hyperlink" Target="https://www.bloomberg.com/news/articles/2024-03-22/tech-firms-are-buying-back-their-busted-convertib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B92BD-F4C3-7B84-C449-484EDB1BB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375" y="3171340"/>
            <a:ext cx="10325362" cy="2541431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The Missing Piece: </a:t>
            </a:r>
            <a:br>
              <a:rPr lang="en-US" altLang="zh-CN" b="1" dirty="0"/>
            </a:br>
            <a:r>
              <a:rPr lang="en-US" altLang="zh-CN" b="1" dirty="0"/>
              <a:t>How convertible bond Reshape Classic Portfolio Models</a:t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FC9F1F-62F6-46C7-50DF-41A41F251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520" y="5223960"/>
            <a:ext cx="8637072" cy="977621"/>
          </a:xfrm>
        </p:spPr>
        <p:txBody>
          <a:bodyPr/>
          <a:lstStyle/>
          <a:p>
            <a:r>
              <a:rPr kumimoji="1" lang="en-US" altLang="zh-CN" dirty="0"/>
              <a:t>Cayde Xu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62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F5EDE5E-6D08-2960-935A-AB0CAC9435D8}"/>
              </a:ext>
            </a:extLst>
          </p:cNvPr>
          <p:cNvSpPr txBox="1"/>
          <p:nvPr/>
        </p:nvSpPr>
        <p:spPr>
          <a:xfrm>
            <a:off x="775346" y="156521"/>
            <a:ext cx="763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Remark: After bond conversion, the shape of efficiency frontier might change</a:t>
            </a:r>
            <a:endParaRPr kumimoji="1" lang="zh-CN" altLang="en-US" dirty="0"/>
          </a:p>
        </p:txBody>
      </p:sp>
      <p:pic>
        <p:nvPicPr>
          <p:cNvPr id="3" name="图片 2" descr="图表, 图示&#10;&#10;AI 生成的内容可能不正确。">
            <a:extLst>
              <a:ext uri="{FF2B5EF4-FFF2-40B4-BE49-F238E27FC236}">
                <a16:creationId xmlns:a16="http://schemas.microsoft.com/office/drawing/2014/main" id="{1E6A6A94-85F2-70D7-F166-FD7F35F6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6" y="525853"/>
            <a:ext cx="7772400" cy="4152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5A7FDE-5199-21CD-1E95-E8C6373A1D9A}"/>
              </a:ext>
            </a:extLst>
          </p:cNvPr>
          <p:cNvSpPr txBox="1"/>
          <p:nvPr/>
        </p:nvSpPr>
        <p:spPr>
          <a:xfrm>
            <a:off x="775346" y="4678498"/>
            <a:ext cx="113390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dirty="0"/>
              <a:t>After the bond is converted, our portfolio may now include three or more assets. Depending on the correlation</a:t>
            </a:r>
          </a:p>
          <a:p>
            <a:pPr>
              <a:buNone/>
            </a:pPr>
            <a:r>
              <a:rPr lang="en-US" altLang="zh-CN" b="1" dirty="0"/>
              <a:t>between these assets, the shape of the efficient frontier will change significantly—potentially resulting in a </a:t>
            </a:r>
          </a:p>
          <a:p>
            <a:pPr>
              <a:buNone/>
            </a:pPr>
            <a:r>
              <a:rPr lang="en-US" altLang="zh-CN" b="1" dirty="0"/>
              <a:t>completely different mean variance portfolio. As investors, our goal is to build a portfolio with stable returns,</a:t>
            </a:r>
          </a:p>
          <a:p>
            <a:pPr>
              <a:buNone/>
            </a:pPr>
            <a:r>
              <a:rPr lang="en-US" altLang="zh-CN" b="1" dirty="0"/>
              <a:t> which means including assets that are uncorrelated or even negatively correlated. Therefore, it’s important to </a:t>
            </a:r>
          </a:p>
          <a:p>
            <a:pPr>
              <a:buNone/>
            </a:pPr>
            <a:r>
              <a:rPr lang="en-US" altLang="zh-CN" b="1" dirty="0"/>
              <a:t>carefully consider the correlation of the owned stock when deciding whether to convert a bond.</a:t>
            </a:r>
            <a:endParaRPr lang="en-US" altLang="zh-CN" dirty="0"/>
          </a:p>
          <a:p>
            <a:pPr>
              <a:buNone/>
            </a:pPr>
            <a:r>
              <a:rPr lang="en-US" altLang="zh-CN" b="1" dirty="0"/>
              <a:t>For example, if the convertible bond was issued by a high-growth tech company, we might choose not to </a:t>
            </a:r>
          </a:p>
          <a:p>
            <a:pPr>
              <a:buNone/>
            </a:pPr>
            <a:r>
              <a:rPr lang="en-US" altLang="zh-CN" b="1" dirty="0"/>
              <a:t>convert if our portfolio already holds a bunch of tech stocks. Adding another tech stock could increase </a:t>
            </a:r>
          </a:p>
          <a:p>
            <a:pPr>
              <a:buNone/>
            </a:pPr>
            <a:r>
              <a:rPr lang="en-US" altLang="zh-CN" b="1" dirty="0"/>
              <a:t>concentration risk and amplify losses during a sector downturn.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6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A3D932D-5CB0-2FBF-3EE6-70F9E29AF87A}"/>
              </a:ext>
            </a:extLst>
          </p:cNvPr>
          <p:cNvSpPr txBox="1"/>
          <p:nvPr/>
        </p:nvSpPr>
        <p:spPr>
          <a:xfrm>
            <a:off x="700038" y="106606"/>
            <a:ext cx="629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What Is the Current Market Condition for Convertible Bonds?</a:t>
            </a:r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7E64DC-4AF7-DA16-D7EA-A5FAECEB5265}"/>
              </a:ext>
            </a:extLst>
          </p:cNvPr>
          <p:cNvSpPr txBox="1"/>
          <p:nvPr/>
        </p:nvSpPr>
        <p:spPr>
          <a:xfrm>
            <a:off x="1688233" y="4499525"/>
            <a:ext cx="18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“Volume growth”</a:t>
            </a:r>
            <a:endParaRPr kumimoji="1" lang="zh-CN" altLang="en-US" dirty="0"/>
          </a:p>
        </p:txBody>
      </p:sp>
      <p:pic>
        <p:nvPicPr>
          <p:cNvPr id="3" name="图片 2" descr="图形用户界面&#10;&#10;AI 生成的内容可能不正确。">
            <a:extLst>
              <a:ext uri="{FF2B5EF4-FFF2-40B4-BE49-F238E27FC236}">
                <a16:creationId xmlns:a16="http://schemas.microsoft.com/office/drawing/2014/main" id="{4B1342FF-7CA6-C4E1-C50B-ABE92FBC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3" t="15987" r="36418" b="21597"/>
          <a:stretch/>
        </p:blipFill>
        <p:spPr>
          <a:xfrm>
            <a:off x="700038" y="475938"/>
            <a:ext cx="4538949" cy="31398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657101-81A0-ED0A-1850-3F179ECAE154}"/>
              </a:ext>
            </a:extLst>
          </p:cNvPr>
          <p:cNvSpPr txBox="1"/>
          <p:nvPr/>
        </p:nvSpPr>
        <p:spPr>
          <a:xfrm>
            <a:off x="1575413" y="4020266"/>
            <a:ext cx="201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LSEG Motto"/>
              </a:rPr>
              <a:t>“Signs of recovery” </a:t>
            </a:r>
          </a:p>
          <a:p>
            <a:endParaRPr kumimoji="1" lang="zh-CN" altLang="en-US" dirty="0"/>
          </a:p>
        </p:txBody>
      </p:sp>
      <p:pic>
        <p:nvPicPr>
          <p:cNvPr id="9" name="图片 8" descr="图形用户界面, 图表&#10;&#10;AI 生成的内容可能不正确。">
            <a:extLst>
              <a:ext uri="{FF2B5EF4-FFF2-40B4-BE49-F238E27FC236}">
                <a16:creationId xmlns:a16="http://schemas.microsoft.com/office/drawing/2014/main" id="{78A70A03-69E1-B7C8-B20F-55012618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48" y="880458"/>
            <a:ext cx="6738651" cy="273824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F636B11-6917-5AA2-3E0A-1AEA2036E18B}"/>
              </a:ext>
            </a:extLst>
          </p:cNvPr>
          <p:cNvSpPr txBox="1"/>
          <p:nvPr/>
        </p:nvSpPr>
        <p:spPr>
          <a:xfrm>
            <a:off x="6433851" y="4176359"/>
            <a:ext cx="4803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“Healthy spread relative to conventional bonds”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013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FB99BA3-1B41-AEC8-DD40-140CA750C186}"/>
              </a:ext>
            </a:extLst>
          </p:cNvPr>
          <p:cNvSpPr txBox="1"/>
          <p:nvPr/>
        </p:nvSpPr>
        <p:spPr>
          <a:xfrm>
            <a:off x="827340" y="374707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Conclusion</a:t>
            </a:r>
            <a:endParaRPr kumimoji="1" lang="zh-CN" altLang="en-US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F93815-D5DE-B923-039C-EDF024633F6F}"/>
              </a:ext>
            </a:extLst>
          </p:cNvPr>
          <p:cNvSpPr txBox="1"/>
          <p:nvPr/>
        </p:nvSpPr>
        <p:spPr>
          <a:xfrm>
            <a:off x="827340" y="2082188"/>
            <a:ext cx="110457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Convertible bonds and the classical mean-variance portfolio complement each other well. </a:t>
            </a:r>
            <a:br>
              <a:rPr lang="en-US" altLang="zh-CN" b="1" dirty="0"/>
            </a:br>
            <a:r>
              <a:rPr lang="en-US" altLang="zh-CN" b="1" dirty="0"/>
              <a:t>Convertible bonds help reduce input estimation errors by offering a built-in option to convert or not,</a:t>
            </a:r>
          </a:p>
          <a:p>
            <a:r>
              <a:rPr lang="en-US" altLang="zh-CN" b="1" dirty="0"/>
              <a:t>It also provide downside protection and upside potential—key enhancements for a mean-variance strategy.</a:t>
            </a:r>
          </a:p>
          <a:p>
            <a:endParaRPr lang="en-US" altLang="zh-CN" b="1" dirty="0"/>
          </a:p>
          <a:p>
            <a:r>
              <a:rPr lang="en-US" altLang="zh-CN" b="1" dirty="0"/>
              <a:t>At the same time, the mean-variance approach helps compensate for the typically lower yield of convertible </a:t>
            </a:r>
          </a:p>
          <a:p>
            <a:r>
              <a:rPr lang="en-US" altLang="zh-CN" b="1" dirty="0"/>
              <a:t>bonds. </a:t>
            </a:r>
          </a:p>
          <a:p>
            <a:endParaRPr lang="en-US" altLang="zh-CN" b="1" dirty="0"/>
          </a:p>
          <a:p>
            <a:r>
              <a:rPr lang="en-US" altLang="zh-CN" b="1" dirty="0"/>
              <a:t>With the recovery of both U.S. and global convertible bond markets, and the emergence of more growth </a:t>
            </a:r>
          </a:p>
          <a:p>
            <a:r>
              <a:rPr lang="en-US" altLang="zh-CN" b="1" dirty="0"/>
              <a:t>companies, the potential of combining these two strategies is greater than ever.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11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BF0EBE3-7894-3A09-CAF7-8AD0B2218824}"/>
              </a:ext>
            </a:extLst>
          </p:cNvPr>
          <p:cNvSpPr txBox="1"/>
          <p:nvPr/>
        </p:nvSpPr>
        <p:spPr>
          <a:xfrm>
            <a:off x="738130" y="165254"/>
            <a:ext cx="1144762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Reference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Page 7 </a:t>
            </a:r>
            <a:r>
              <a:rPr kumimoji="1" lang="en-US" altLang="zh-CN" dirty="0" err="1"/>
              <a:t>coinbase</a:t>
            </a:r>
            <a:r>
              <a:rPr kumimoji="1" lang="en-US" altLang="zh-CN" dirty="0"/>
              <a:t> report</a:t>
            </a:r>
          </a:p>
          <a:p>
            <a:r>
              <a:rPr lang="en-US" altLang="zh-CN" dirty="0">
                <a:effectLst/>
                <a:latin typeface="Helvetica Neue" panose="02000503000000020004" pitchFamily="2" charset="0"/>
                <a:hlinkClick r:id="rId2"/>
              </a:rPr>
              <a:t>https://investor.coinbase.com/news/news-details/2024/Coinbase-Announces-Pricing-of-Upsized-Offering-of-</a:t>
            </a:r>
          </a:p>
          <a:p>
            <a:r>
              <a:rPr lang="en-US" altLang="zh-CN" dirty="0">
                <a:effectLst/>
                <a:latin typeface="Helvetica Neue" panose="02000503000000020004" pitchFamily="2" charset="0"/>
                <a:hlinkClick r:id="rId2"/>
              </a:rPr>
              <a:t>1.1-Billion-of-0.25-Convertible-Senior-Notes-Due-2030/default.aspx?</a:t>
            </a:r>
            <a:endParaRPr lang="en-US" altLang="zh-CN" dirty="0">
              <a:effectLst/>
              <a:latin typeface="Helvetica Neue" panose="02000503000000020004" pitchFamily="2" charset="0"/>
            </a:endParaRPr>
          </a:p>
          <a:p>
            <a:endParaRPr lang="en-US" altLang="zh-CN" dirty="0">
              <a:latin typeface="Helvetica Neue" panose="02000503000000020004" pitchFamily="2" charset="0"/>
            </a:endParaRPr>
          </a:p>
          <a:p>
            <a:r>
              <a:rPr lang="en-US" altLang="zh-CN" dirty="0">
                <a:effectLst/>
                <a:latin typeface="Helvetica Neue" panose="02000503000000020004" pitchFamily="2" charset="0"/>
              </a:rPr>
              <a:t>Page 7 Ubisoft report</a:t>
            </a:r>
          </a:p>
          <a:p>
            <a:r>
              <a:rPr lang="en-US" altLang="zh-CN" dirty="0">
                <a:effectLst/>
                <a:latin typeface="Helvetica Neue" panose="02000503000000020004" pitchFamily="2" charset="0"/>
                <a:hlinkClick r:id="rId3"/>
              </a:rPr>
              <a:t>https://www.globenewswire.com/news-release/2023/11/28/2786621/0/en/UBISOFT-ANNOUNCES-THE-</a:t>
            </a:r>
            <a:endParaRPr lang="en-US" altLang="zh-CN" dirty="0">
              <a:effectLst/>
              <a:latin typeface="Helvetica Neue" panose="02000503000000020004" pitchFamily="2" charset="0"/>
            </a:endParaRPr>
          </a:p>
          <a:p>
            <a:r>
              <a:rPr lang="en-US" altLang="zh-CN" dirty="0">
                <a:effectLst/>
                <a:latin typeface="Helvetica Neue" panose="02000503000000020004" pitchFamily="2" charset="0"/>
              </a:rPr>
              <a:t>SUCCESS-OF-ITS-OFFERING-OF-BONDS-CONVERTIBLE-INTO-AND-OR-EXCHANGEABLE-FOR-NEW-</a:t>
            </a:r>
          </a:p>
          <a:p>
            <a:r>
              <a:rPr lang="en-US" altLang="zh-CN" dirty="0">
                <a:effectLst/>
                <a:latin typeface="Helvetica Neue" panose="02000503000000020004" pitchFamily="2" charset="0"/>
              </a:rPr>
              <a:t>OR-EXISTING-SHARES-OCEANES-DUE-2031-FOR-A-NOMINAL-AMOUNT-OF-494-5-MILLION.html?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Page 8 Report</a:t>
            </a:r>
          </a:p>
          <a:p>
            <a:r>
              <a:rPr lang="en-US" altLang="zh-CN" dirty="0">
                <a:effectLst/>
                <a:latin typeface="Helvetica Neue" panose="02000503000000020004" pitchFamily="2" charset="0"/>
                <a:hlinkClick r:id="rId4"/>
              </a:rPr>
              <a:t>https://www.bloomberg.com/news/articles/2024-03-22/tech-firms-are-buying-back-their-busted-convertible</a:t>
            </a:r>
            <a:endParaRPr lang="en-US" altLang="zh-CN" dirty="0">
              <a:effectLst/>
              <a:latin typeface="Helvetica Neue" panose="02000503000000020004" pitchFamily="2" charset="0"/>
            </a:endParaRPr>
          </a:p>
          <a:p>
            <a:r>
              <a:rPr lang="en-US" altLang="zh-CN" dirty="0">
                <a:effectLst/>
                <a:latin typeface="Helvetica Neue" panose="02000503000000020004" pitchFamily="2" charset="0"/>
              </a:rPr>
              <a:t>-</a:t>
            </a:r>
            <a:r>
              <a:rPr lang="en-US" altLang="zh-CN" dirty="0" err="1">
                <a:effectLst/>
                <a:latin typeface="Helvetica Neue" panose="02000503000000020004" pitchFamily="2" charset="0"/>
              </a:rPr>
              <a:t>bonds?embedded-checkout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=true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Page 11 Charts</a:t>
            </a:r>
          </a:p>
          <a:p>
            <a:pPr>
              <a:buNone/>
            </a:pPr>
            <a:r>
              <a:rPr lang="en-US" altLang="zh-CN" i="1" dirty="0">
                <a:effectLst/>
                <a:latin typeface="Helvetica Neue" panose="02000503000000020004" pitchFamily="2" charset="0"/>
                <a:hlinkClick r:id="rId5"/>
              </a:rPr>
              <a:t>https://ssi-invest.com/wp-content/uploads/2025/01/Convertible-Bond-2024-Review-and-2025-Outlook.pdf</a:t>
            </a:r>
            <a:r>
              <a:rPr lang="en-US" altLang="zh-CN" i="1" dirty="0">
                <a:effectLst/>
                <a:latin typeface="Helvetica Neue" panose="02000503000000020004" pitchFamily="2" charset="0"/>
              </a:rPr>
              <a:t>?</a:t>
            </a:r>
          </a:p>
          <a:p>
            <a:pPr>
              <a:buNone/>
            </a:pPr>
            <a:r>
              <a:rPr lang="en-US" altLang="zh-CN" dirty="0">
                <a:effectLst/>
                <a:latin typeface="Helvetica Neue" panose="02000503000000020004" pitchFamily="2" charset="0"/>
                <a:hlinkClick r:id="rId6"/>
              </a:rPr>
              <a:t>https://www.lseg.com/en/insights/data-analytics/convertible-bonds-make-a-comeback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?</a:t>
            </a:r>
          </a:p>
          <a:p>
            <a:pPr>
              <a:buNone/>
            </a:pPr>
            <a:endParaRPr kumimoji="1" lang="en-US" altLang="zh-CN" dirty="0">
              <a:latin typeface="Helvetica Neue" panose="02000503000000020004" pitchFamily="2" charset="0"/>
            </a:endParaRPr>
          </a:p>
          <a:p>
            <a:pPr>
              <a:buNone/>
            </a:pPr>
            <a:r>
              <a:rPr kumimoji="1" lang="en-US" altLang="zh-CN" dirty="0">
                <a:latin typeface="Helvetica Neue" panose="02000503000000020004" pitchFamily="2" charset="0"/>
              </a:rPr>
              <a:t>Mean Variance portfolio general idea</a:t>
            </a:r>
          </a:p>
          <a:p>
            <a:r>
              <a:rPr lang="en-US" altLang="zh-CN" dirty="0"/>
              <a:t>Chakravarty, Satya R. “Portfolio Management: The Mean-Variance Approach.” </a:t>
            </a:r>
            <a:r>
              <a:rPr lang="en-US" altLang="zh-CN" i="1" dirty="0"/>
              <a:t>An Outline of Financial Economics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Anthem Press, 2013, pp. 221–52. </a:t>
            </a:r>
            <a:r>
              <a:rPr lang="en-US" altLang="zh-CN" i="1" dirty="0"/>
              <a:t>JSTOR</a:t>
            </a:r>
            <a:r>
              <a:rPr lang="en-US" altLang="zh-CN" dirty="0"/>
              <a:t>, http://</a:t>
            </a:r>
            <a:r>
              <a:rPr lang="en-US" altLang="zh-CN" dirty="0" err="1"/>
              <a:t>www.jstor.org</a:t>
            </a:r>
            <a:r>
              <a:rPr lang="en-US" altLang="zh-CN" dirty="0"/>
              <a:t>/stable/j.ctt1gxpb0j.17. Accessed 22 Apr. 2025.</a:t>
            </a:r>
          </a:p>
          <a:p>
            <a:pPr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99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9A33A94-ABC6-2047-6768-6D2B754AB346}"/>
              </a:ext>
            </a:extLst>
          </p:cNvPr>
          <p:cNvSpPr txBox="1"/>
          <p:nvPr/>
        </p:nvSpPr>
        <p:spPr>
          <a:xfrm>
            <a:off x="785020" y="169956"/>
            <a:ext cx="151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Plot the asset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5F6F7A-7178-9F3B-95B2-85DDAA67034D}"/>
              </a:ext>
            </a:extLst>
          </p:cNvPr>
          <p:cNvSpPr txBox="1"/>
          <p:nvPr/>
        </p:nvSpPr>
        <p:spPr>
          <a:xfrm>
            <a:off x="785020" y="539288"/>
            <a:ext cx="10665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“In the market, every asset carries its own level of risk and return. </a:t>
            </a:r>
          </a:p>
          <a:p>
            <a:r>
              <a:rPr lang="en-US" altLang="zh-CN" dirty="0"/>
              <a:t>By measuring risk using variance (or standard deviation), placing it on the x-axis, </a:t>
            </a:r>
          </a:p>
          <a:p>
            <a:r>
              <a:rPr lang="en-US" altLang="zh-CN" dirty="0"/>
              <a:t>and plotting expected return on the y-axis, we can construct a graph that visually replicates multiple assets.”</a:t>
            </a:r>
          </a:p>
          <a:p>
            <a:endParaRPr kumimoji="1" lang="zh-CN" altLang="en-US" dirty="0"/>
          </a:p>
        </p:txBody>
      </p:sp>
      <p:pic>
        <p:nvPicPr>
          <p:cNvPr id="7" name="图片 6" descr="图片包含 图示&#10;&#10;AI 生成的内容可能不正确。">
            <a:extLst>
              <a:ext uri="{FF2B5EF4-FFF2-40B4-BE49-F238E27FC236}">
                <a16:creationId xmlns:a16="http://schemas.microsoft.com/office/drawing/2014/main" id="{E18699E3-035E-12E2-DFDB-11FB9986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20" y="1465243"/>
            <a:ext cx="7441109" cy="44948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B246AE-22ED-136D-9F7D-CD0574F8DE92}"/>
              </a:ext>
            </a:extLst>
          </p:cNvPr>
          <p:cNvSpPr txBox="1"/>
          <p:nvPr/>
        </p:nvSpPr>
        <p:spPr>
          <a:xfrm>
            <a:off x="785020" y="5960125"/>
            <a:ext cx="607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Can we construct a portfolio combining Asset 1 and Asset 2?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0FDA60-7261-CC36-362B-83AD0C6620D8}"/>
              </a:ext>
            </a:extLst>
          </p:cNvPr>
          <p:cNvSpPr txBox="1"/>
          <p:nvPr/>
        </p:nvSpPr>
        <p:spPr>
          <a:xfrm>
            <a:off x="785020" y="6318712"/>
            <a:ext cx="302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Can we utilize riskless asset?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AE3D2D-4233-9586-93D2-32C1C7D52C07}"/>
              </a:ext>
            </a:extLst>
          </p:cNvPr>
          <p:cNvSpPr txBox="1"/>
          <p:nvPr/>
        </p:nvSpPr>
        <p:spPr>
          <a:xfrm>
            <a:off x="4198942" y="6318712"/>
            <a:ext cx="272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Is this portfolio profitable?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91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643EF4D-DB9A-6C67-0681-876DC4BA3D31}"/>
              </a:ext>
            </a:extLst>
          </p:cNvPr>
          <p:cNvSpPr txBox="1"/>
          <p:nvPr/>
        </p:nvSpPr>
        <p:spPr>
          <a:xfrm>
            <a:off x="798830" y="225911"/>
            <a:ext cx="1120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In the 1950s, Harry Markowitz developed the </a:t>
            </a:r>
            <a:r>
              <a:rPr kumimoji="1" lang="en-US" altLang="zh-CN" b="1" dirty="0"/>
              <a:t>Mean Variance Investment strategy</a:t>
            </a:r>
            <a:endParaRPr kumimoji="1"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FF9748-3BFF-A0DC-7C86-F9ECB79D669E}"/>
              </a:ext>
            </a:extLst>
          </p:cNvPr>
          <p:cNvSpPr txBox="1"/>
          <p:nvPr/>
        </p:nvSpPr>
        <p:spPr>
          <a:xfrm>
            <a:off x="784983" y="5684278"/>
            <a:ext cx="6770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We can find the best trade-off between risk and return for 2 assets.</a:t>
            </a:r>
          </a:p>
          <a:p>
            <a:r>
              <a:rPr lang="en-US" altLang="zh-CN" dirty="0"/>
              <a:t>Combining with risk-free asset, the new portfolio maximize expected</a:t>
            </a:r>
          </a:p>
          <a:p>
            <a:r>
              <a:rPr lang="en-US" altLang="zh-CN" dirty="0"/>
              <a:t>return for a given level of risk. This is the mean variance portfolio, </a:t>
            </a:r>
          </a:p>
          <a:p>
            <a:r>
              <a:rPr lang="en-US" altLang="zh-CN" dirty="0"/>
              <a:t>which represent by all dots on the black straight line.</a:t>
            </a:r>
          </a:p>
          <a:p>
            <a:endParaRPr kumimoji="1" lang="zh-CN" altLang="en-US" dirty="0"/>
          </a:p>
        </p:txBody>
      </p:sp>
      <p:pic>
        <p:nvPicPr>
          <p:cNvPr id="11" name="图片 10" descr="图形用户界面, 图表&#10;&#10;AI 生成的内容可能不正确。">
            <a:extLst>
              <a:ext uri="{FF2B5EF4-FFF2-40B4-BE49-F238E27FC236}">
                <a16:creationId xmlns:a16="http://schemas.microsoft.com/office/drawing/2014/main" id="{BC0D958F-9750-5EF2-0974-F5C1165E6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76" t="25569" r="9705" b="1804"/>
          <a:stretch/>
        </p:blipFill>
        <p:spPr>
          <a:xfrm>
            <a:off x="7379746" y="976308"/>
            <a:ext cx="4621260" cy="39623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3FB49E5-658D-5D18-ABB1-ED268AE68FC3}"/>
              </a:ext>
            </a:extLst>
          </p:cNvPr>
          <p:cNvSpPr txBox="1"/>
          <p:nvPr/>
        </p:nvSpPr>
        <p:spPr>
          <a:xfrm>
            <a:off x="7379746" y="646393"/>
            <a:ext cx="2859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However, there is an issue.</a:t>
            </a:r>
          </a:p>
          <a:p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1D4FD6-D927-ACA6-D71D-90E05634082F}"/>
              </a:ext>
            </a:extLst>
          </p:cNvPr>
          <p:cNvSpPr txBox="1"/>
          <p:nvPr/>
        </p:nvSpPr>
        <p:spPr>
          <a:xfrm>
            <a:off x="7327071" y="5042677"/>
            <a:ext cx="4744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This mean Variance model is sensitive to input.</a:t>
            </a:r>
          </a:p>
          <a:p>
            <a:r>
              <a:rPr kumimoji="1" lang="en-US" altLang="zh-CN" dirty="0"/>
              <a:t>A small change in one asset’s mean can alter </a:t>
            </a:r>
          </a:p>
          <a:p>
            <a:r>
              <a:rPr kumimoji="1" lang="en-US" altLang="zh-CN" dirty="0"/>
              <a:t>the portfolio significantly and means are hard </a:t>
            </a:r>
          </a:p>
          <a:p>
            <a:r>
              <a:rPr kumimoji="1" lang="en-US" altLang="zh-CN" dirty="0"/>
              <a:t>to estimate as standard errors are large!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E8BC79-A21D-18BB-90E2-B8699E91E201}"/>
              </a:ext>
            </a:extLst>
          </p:cNvPr>
          <p:cNvSpPr txBox="1"/>
          <p:nvPr/>
        </p:nvSpPr>
        <p:spPr>
          <a:xfrm>
            <a:off x="798830" y="646393"/>
            <a:ext cx="64990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When we construct a portfolio using Asset 1 and Asset 2, we </a:t>
            </a:r>
          </a:p>
          <a:p>
            <a:r>
              <a:rPr lang="en-US" altLang="zh-CN" dirty="0"/>
              <a:t>obtain a new expected return for each level of risk. By adjusting </a:t>
            </a:r>
          </a:p>
          <a:p>
            <a:r>
              <a:rPr lang="en-US" altLang="zh-CN" dirty="0"/>
              <a:t>the weight of each asset, the portfolio’s risk-return combinations </a:t>
            </a:r>
          </a:p>
          <a:p>
            <a:r>
              <a:rPr lang="en-US" altLang="zh-CN" dirty="0"/>
              <a:t>form a curve on the graph, which is called </a:t>
            </a:r>
            <a:r>
              <a:rPr lang="en-US" altLang="zh-CN" b="1" dirty="0"/>
              <a:t>efficiency frontier</a:t>
            </a:r>
            <a:r>
              <a:rPr lang="en-US" altLang="zh-CN" dirty="0"/>
              <a:t>.</a:t>
            </a:r>
          </a:p>
          <a:p>
            <a:endParaRPr kumimoji="1" lang="zh-CN" altLang="en-US" dirty="0"/>
          </a:p>
        </p:txBody>
      </p:sp>
      <p:pic>
        <p:nvPicPr>
          <p:cNvPr id="4" name="图片 3" descr="图示&#10;&#10;AI 生成的内容可能不正确。">
            <a:extLst>
              <a:ext uri="{FF2B5EF4-FFF2-40B4-BE49-F238E27FC236}">
                <a16:creationId xmlns:a16="http://schemas.microsoft.com/office/drawing/2014/main" id="{BBD20F2F-BDCB-BE9B-130F-3A7756FB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3" y="1815323"/>
            <a:ext cx="6559218" cy="39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示&#10;&#10;AI 生成的内容可能不正确。">
            <a:extLst>
              <a:ext uri="{FF2B5EF4-FFF2-40B4-BE49-F238E27FC236}">
                <a16:creationId xmlns:a16="http://schemas.microsoft.com/office/drawing/2014/main" id="{4C541A4F-25D5-BB7F-E1C0-8DB9B56D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4" y="620515"/>
            <a:ext cx="7283535" cy="47037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E9C3EB8-0EF9-56AD-686E-9257C8858784}"/>
              </a:ext>
            </a:extLst>
          </p:cNvPr>
          <p:cNvSpPr txBox="1"/>
          <p:nvPr/>
        </p:nvSpPr>
        <p:spPr>
          <a:xfrm>
            <a:off x="847493" y="167268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What if we introduce convertible bond?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7CFB37-E802-8980-C0A9-DEA04510C794}"/>
              </a:ext>
            </a:extLst>
          </p:cNvPr>
          <p:cNvSpPr txBox="1"/>
          <p:nvPr/>
        </p:nvSpPr>
        <p:spPr>
          <a:xfrm>
            <a:off x="660189" y="5408226"/>
            <a:ext cx="11531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 new convertible bond and might be correlated with asset 1 and asset 2, it generate a curve instead of straight line.</a:t>
            </a:r>
          </a:p>
          <a:p>
            <a:r>
              <a:rPr lang="en-US" altLang="zh-CN" dirty="0"/>
              <a:t>As it has higher expected return with small risk, the curve bends above the previous black Line at certain points.</a:t>
            </a:r>
          </a:p>
          <a:p>
            <a:r>
              <a:rPr lang="en-US" altLang="zh-CN" dirty="0"/>
              <a:t>We can choose any dots on orange line, which gives improved return for the same or lower risk.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8C5289D-E1A0-00A3-1F0A-2FD382F69789}"/>
              </a:ext>
            </a:extLst>
          </p:cNvPr>
          <p:cNvSpPr txBox="1"/>
          <p:nvPr/>
        </p:nvSpPr>
        <p:spPr>
          <a:xfrm>
            <a:off x="8055429" y="314563"/>
            <a:ext cx="3957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Convertible bond:</a:t>
            </a:r>
          </a:p>
          <a:p>
            <a:r>
              <a:rPr kumimoji="1" lang="en-US" altLang="zh-CN" dirty="0"/>
              <a:t>Can be converted into a predetermined</a:t>
            </a:r>
          </a:p>
          <a:p>
            <a:r>
              <a:rPr kumimoji="1" lang="en-US" altLang="zh-CN" dirty="0"/>
              <a:t>amount of the underlying company’s</a:t>
            </a:r>
          </a:p>
          <a:p>
            <a:r>
              <a:rPr kumimoji="1" lang="en-US" altLang="zh-CN" dirty="0"/>
              <a:t>equity at certain times.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2250B-C064-1C30-F5E9-A77ED92A502A}"/>
              </a:ext>
            </a:extLst>
          </p:cNvPr>
          <p:cNvSpPr txBox="1"/>
          <p:nvPr/>
        </p:nvSpPr>
        <p:spPr>
          <a:xfrm>
            <a:off x="8055429" y="1636178"/>
            <a:ext cx="42653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dirty="0"/>
              <a:t>Why Consider Convertible Bonds?</a:t>
            </a:r>
          </a:p>
          <a:p>
            <a:pPr>
              <a:buFont typeface="+mj-lt"/>
              <a:buAutoNum type="arabicPeriod"/>
            </a:pPr>
            <a:r>
              <a:rPr lang="en-US" altLang="zh-CN" dirty="0"/>
              <a:t>Flexible Option to convert or hold </a:t>
            </a:r>
          </a:p>
          <a:p>
            <a:r>
              <a:rPr lang="en-US" altLang="zh-CN" dirty="0"/>
              <a:t>based on market conditions.</a:t>
            </a:r>
          </a:p>
          <a:p>
            <a:r>
              <a:rPr lang="en-US" altLang="zh-CN" dirty="0"/>
              <a:t>2. Controlled variables and focuses solely </a:t>
            </a:r>
          </a:p>
          <a:p>
            <a:r>
              <a:rPr lang="en-US" altLang="zh-CN" dirty="0"/>
              <a:t>on the decision to convert or not, </a:t>
            </a:r>
          </a:p>
          <a:p>
            <a:r>
              <a:rPr lang="en-US" altLang="zh-CN" dirty="0"/>
              <a:t>reducing disruptive factors compared </a:t>
            </a:r>
          </a:p>
          <a:p>
            <a:r>
              <a:rPr lang="en-US" altLang="zh-CN" dirty="0"/>
              <a:t>to previous model</a:t>
            </a:r>
          </a:p>
          <a:p>
            <a:r>
              <a:rPr lang="en-US" altLang="zh-CN" dirty="0"/>
              <a:t>3. Enhances overall portfolio </a:t>
            </a:r>
          </a:p>
          <a:p>
            <a:r>
              <a:rPr lang="en-US" altLang="zh-CN" dirty="0"/>
              <a:t>performance by providing downside</a:t>
            </a:r>
          </a:p>
          <a:p>
            <a:r>
              <a:rPr lang="en-US" altLang="zh-CN" dirty="0"/>
              <a:t>protection and upside potential.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9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&#10;&#10;AI 生成的内容可能不正确。">
            <a:extLst>
              <a:ext uri="{FF2B5EF4-FFF2-40B4-BE49-F238E27FC236}">
                <a16:creationId xmlns:a16="http://schemas.microsoft.com/office/drawing/2014/main" id="{73958196-E536-3AAD-D11E-1C5D7459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7" y="530208"/>
            <a:ext cx="7772400" cy="402296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F7A81CD-E9AF-EEDB-8521-BA53AFF2A253}"/>
              </a:ext>
            </a:extLst>
          </p:cNvPr>
          <p:cNvSpPr txBox="1"/>
          <p:nvPr/>
        </p:nvSpPr>
        <p:spPr>
          <a:xfrm>
            <a:off x="791737" y="136922"/>
            <a:ext cx="732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Now that a recession is approaching, is our portfolio still good?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0AB5FE-D12E-45BA-7D09-A9FC1BFD6887}"/>
              </a:ext>
            </a:extLst>
          </p:cNvPr>
          <p:cNvSpPr txBox="1"/>
          <p:nvPr/>
        </p:nvSpPr>
        <p:spPr>
          <a:xfrm>
            <a:off x="705079" y="4677971"/>
            <a:ext cx="109751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In a bear market, when the stock price declines, convertible bonds do not generate any excess return after </a:t>
            </a:r>
          </a:p>
          <a:p>
            <a:r>
              <a:rPr lang="en-US" altLang="zh-CN" b="1" dirty="0"/>
              <a:t>conversion. </a:t>
            </a:r>
          </a:p>
          <a:p>
            <a:r>
              <a:rPr lang="en-US" altLang="zh-CN" b="1" dirty="0"/>
              <a:t>Fortunately, during a recession, bond prices are generally less affected than stock prices, </a:t>
            </a:r>
          </a:p>
          <a:p>
            <a:r>
              <a:rPr lang="en-US" altLang="zh-CN" b="1" dirty="0"/>
              <a:t>providing a degree of stability in the portfolio.</a:t>
            </a:r>
            <a:endParaRPr lang="en-US" altLang="zh-CN" dirty="0"/>
          </a:p>
          <a:p>
            <a:r>
              <a:rPr lang="en-US" altLang="zh-CN" b="1" dirty="0"/>
              <a:t>In this case, the most prudent strategy is to hold the bond until maturity to continue receiving interest and</a:t>
            </a:r>
          </a:p>
          <a:p>
            <a:r>
              <a:rPr lang="en-US" altLang="zh-CN" b="1" dirty="0"/>
              <a:t>principal repayment.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52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&#10;&#10;AI 生成的内容可能不正确。">
            <a:extLst>
              <a:ext uri="{FF2B5EF4-FFF2-40B4-BE49-F238E27FC236}">
                <a16:creationId xmlns:a16="http://schemas.microsoft.com/office/drawing/2014/main" id="{B83BDD95-2CEB-AB34-32F2-DA6FE334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0" y="599850"/>
            <a:ext cx="7705493" cy="383129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FA3D35-2000-F14B-D452-6A79B0F91F36}"/>
              </a:ext>
            </a:extLst>
          </p:cNvPr>
          <p:cNvSpPr txBox="1"/>
          <p:nvPr/>
        </p:nvSpPr>
        <p:spPr>
          <a:xfrm>
            <a:off x="836340" y="231354"/>
            <a:ext cx="5115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What happens if the market enters a bull phase?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100B4C-4AA9-E566-7F27-9BE23505D5E8}"/>
              </a:ext>
            </a:extLst>
          </p:cNvPr>
          <p:cNvSpPr txBox="1"/>
          <p:nvPr/>
        </p:nvSpPr>
        <p:spPr>
          <a:xfrm>
            <a:off x="836340" y="4627084"/>
            <a:ext cx="116282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 the stock price rises, converting the bond into equity becomes more attractive, offering a higher expected </a:t>
            </a:r>
          </a:p>
          <a:p>
            <a:r>
              <a:rPr lang="en-US" altLang="zh-CN" b="1" dirty="0"/>
              <a:t>return without increasing the level of risk. </a:t>
            </a:r>
          </a:p>
          <a:p>
            <a:r>
              <a:rPr lang="en-US" altLang="zh-CN" b="1" dirty="0"/>
              <a:t>Additionally, with the converted bond now contributing a third stock to the portfolio, the efficient frontier expands,</a:t>
            </a:r>
          </a:p>
          <a:p>
            <a:r>
              <a:rPr lang="en-US" altLang="zh-CN" b="1" dirty="0"/>
              <a:t>allowing for portfolios with even higher expected returns. </a:t>
            </a:r>
          </a:p>
          <a:p>
            <a:r>
              <a:rPr lang="en-US" altLang="zh-CN" b="1" dirty="0"/>
              <a:t>When we combine this new frontier with the risk-free asset, the resulting new black line shift upward,</a:t>
            </a:r>
          </a:p>
          <a:p>
            <a:r>
              <a:rPr lang="en-US" altLang="zh-CN" b="1" dirty="0"/>
              <a:t>indicating improved overall portfolio performance after conversion.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91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E22893B3-8FAC-AB80-BE2C-E7744370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66" y="1009008"/>
            <a:ext cx="7772400" cy="1290963"/>
          </a:xfrm>
          <a:prstGeom prst="rect">
            <a:avLst/>
          </a:prstGeom>
        </p:spPr>
      </p:pic>
      <p:pic>
        <p:nvPicPr>
          <p:cNvPr id="7" name="图片 6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736FE746-FF08-5B2A-2ECD-1662E274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66" y="1746821"/>
            <a:ext cx="3849220" cy="33643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4F42652-3036-D9D6-A455-427AB0384BD8}"/>
              </a:ext>
            </a:extLst>
          </p:cNvPr>
          <p:cNvSpPr txBox="1"/>
          <p:nvPr/>
        </p:nvSpPr>
        <p:spPr>
          <a:xfrm>
            <a:off x="1057619" y="231354"/>
            <a:ext cx="10291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Is this strategy practical? Do companies issue a sufficient volume of convertible bonds for us to use </a:t>
            </a:r>
          </a:p>
          <a:p>
            <a:r>
              <a:rPr lang="en-US" altLang="zh-CN" b="1" dirty="0"/>
              <a:t>them as a hedging tool in our mean variance portfolio?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23E687-907F-DBE6-89F8-EFC103CEC9D1}"/>
              </a:ext>
            </a:extLst>
          </p:cNvPr>
          <p:cNvSpPr txBox="1"/>
          <p:nvPr/>
        </p:nvSpPr>
        <p:spPr>
          <a:xfrm>
            <a:off x="843166" y="2495054"/>
            <a:ext cx="89645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dirty="0"/>
              <a:t>Companies—particularly growth firms with strong stock performance </a:t>
            </a:r>
          </a:p>
          <a:p>
            <a:pPr>
              <a:buNone/>
            </a:pPr>
            <a:r>
              <a:rPr lang="en-US" altLang="zh-CN" b="1" dirty="0"/>
              <a:t>(like Coinbase and Ubisoft who recently issue convertible bonds )</a:t>
            </a:r>
          </a:p>
          <a:p>
            <a:pPr>
              <a:buNone/>
            </a:pPr>
            <a:r>
              <a:rPr lang="en-US" altLang="zh-CN" b="1" dirty="0"/>
              <a:t>—often prefer to issue convertible bonds for several reasons: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Lower Financing Costs</a:t>
            </a:r>
            <a:r>
              <a:rPr lang="en-US" altLang="zh-CN" dirty="0"/>
              <a:t>: Convertible bonds usually come with lower coupon</a:t>
            </a:r>
          </a:p>
          <a:p>
            <a:r>
              <a:rPr lang="en-US" altLang="zh-CN" dirty="0"/>
              <a:t> rates than traditional bonds, as the embedded option to convert into equity </a:t>
            </a:r>
          </a:p>
          <a:p>
            <a:r>
              <a:rPr lang="en-US" altLang="zh-CN" dirty="0"/>
              <a:t>provides additional value to investors. </a:t>
            </a:r>
          </a:p>
          <a:p>
            <a:r>
              <a:rPr lang="en-US" altLang="zh-CN" dirty="0"/>
              <a:t>This helps companies reduce their interest expenses.</a:t>
            </a:r>
          </a:p>
          <a:p>
            <a:r>
              <a:rPr lang="en-US" altLang="zh-CN" dirty="0"/>
              <a:t>2. </a:t>
            </a:r>
            <a:r>
              <a:rPr lang="en-US" altLang="zh-CN" b="1" dirty="0"/>
              <a:t>Attractive to Investors</a:t>
            </a:r>
            <a:r>
              <a:rPr lang="en-US" altLang="zh-CN" dirty="0"/>
              <a:t>: A high stock price makes the conversion feature </a:t>
            </a:r>
          </a:p>
          <a:p>
            <a:r>
              <a:rPr lang="en-US" altLang="zh-CN" dirty="0"/>
              <a:t>more attractive, offering investors the downside protection of a bond </a:t>
            </a:r>
          </a:p>
          <a:p>
            <a:r>
              <a:rPr lang="en-US" altLang="zh-CN" dirty="0"/>
              <a:t>along with the upside potential of equity participation.</a:t>
            </a:r>
          </a:p>
          <a:p>
            <a:r>
              <a:rPr lang="en-US" altLang="zh-CN" dirty="0"/>
              <a:t>3. </a:t>
            </a:r>
            <a:r>
              <a:rPr lang="en-US" altLang="zh-CN" b="1" dirty="0"/>
              <a:t>Easier access to Capital</a:t>
            </a:r>
            <a:r>
              <a:rPr lang="en-US" altLang="zh-CN" dirty="0"/>
              <a:t>: For early-stage growth companies with limited</a:t>
            </a:r>
          </a:p>
          <a:p>
            <a:r>
              <a:rPr lang="en-US" altLang="zh-CN" dirty="0"/>
              <a:t> credit history, convertible bonds can be easier to issue than traditional debt or new equity,</a:t>
            </a:r>
          </a:p>
          <a:p>
            <a:r>
              <a:rPr lang="en-US" altLang="zh-CN" dirty="0"/>
              <a:t> making them an effective tool for raising capital.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306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A73BA273-F73E-F4BC-E9B6-52C3676D8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7" y="4664955"/>
            <a:ext cx="6491102" cy="17313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D18F740-B33B-EEEB-EA89-F6D61D4CAED4}"/>
              </a:ext>
            </a:extLst>
          </p:cNvPr>
          <p:cNvSpPr txBox="1"/>
          <p:nvPr/>
        </p:nvSpPr>
        <p:spPr>
          <a:xfrm>
            <a:off x="749147" y="0"/>
            <a:ext cx="111184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When a bond matures, conventional bonds remain liabilities that must be repaid in full, creating a cash flow </a:t>
            </a:r>
          </a:p>
          <a:p>
            <a:r>
              <a:rPr lang="en-US" altLang="zh-CN" b="1" dirty="0"/>
              <a:t>burden for the company. </a:t>
            </a:r>
          </a:p>
          <a:p>
            <a:r>
              <a:rPr lang="en-US" altLang="zh-CN" b="1" dirty="0"/>
              <a:t>In contrast, if the bond is convertible and investors choose to convert, it transforms into equity—eliminating </a:t>
            </a:r>
          </a:p>
          <a:p>
            <a:r>
              <a:rPr lang="en-US" altLang="zh-CN" b="1" dirty="0"/>
              <a:t>the debt, improving the debt-to-equity ratio, and reducing the company’s cash flow obligations.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258DA9-167F-8E58-E762-2AB58B6DA4DF}"/>
              </a:ext>
            </a:extLst>
          </p:cNvPr>
          <p:cNvSpPr txBox="1"/>
          <p:nvPr/>
        </p:nvSpPr>
        <p:spPr>
          <a:xfrm>
            <a:off x="7240249" y="5178105"/>
            <a:ext cx="5056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Tech companies often turn to convertible bonds </a:t>
            </a:r>
          </a:p>
          <a:p>
            <a:r>
              <a:rPr lang="en-US" altLang="zh-CN" b="1" dirty="0"/>
              <a:t>as a preferred tool for refinancing.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8" name="图片 7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1896FAB7-B560-0FC8-6FA9-CF1FA1233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7" y="1477328"/>
            <a:ext cx="7772400" cy="24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1714CBA-C15E-55B7-1883-4C2991BA25BB}"/>
              </a:ext>
            </a:extLst>
          </p:cNvPr>
          <p:cNvSpPr txBox="1"/>
          <p:nvPr/>
        </p:nvSpPr>
        <p:spPr>
          <a:xfrm>
            <a:off x="691241" y="0"/>
            <a:ext cx="994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However, our mean-variance portfolio may face certain disadvantages under specific conditions. </a:t>
            </a:r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AA85E4-98BD-0480-6675-4282E010A287}"/>
              </a:ext>
            </a:extLst>
          </p:cNvPr>
          <p:cNvSpPr txBox="1"/>
          <p:nvPr/>
        </p:nvSpPr>
        <p:spPr>
          <a:xfrm>
            <a:off x="691241" y="4498855"/>
            <a:ext cx="11797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If companies issue more convertible bonds and many investors choose to convert them into stock,</a:t>
            </a:r>
          </a:p>
          <a:p>
            <a:r>
              <a:rPr lang="en-US" altLang="zh-CN" b="1" dirty="0"/>
              <a:t>the resulting increase in shares outstanding can lead to stock dilution. </a:t>
            </a:r>
          </a:p>
          <a:p>
            <a:r>
              <a:rPr lang="en-US" altLang="zh-CN" b="1" dirty="0"/>
              <a:t>This dilution may put downward pressure on the stock price, potentially reducing the overall return of the portfolio.</a:t>
            </a:r>
            <a:endParaRPr kumimoji="1" lang="zh-CN" altLang="en-US" dirty="0"/>
          </a:p>
        </p:txBody>
      </p:sp>
      <p:pic>
        <p:nvPicPr>
          <p:cNvPr id="7" name="图片 6" descr="图示&#10;&#10;AI 生成的内容可能不正确。">
            <a:extLst>
              <a:ext uri="{FF2B5EF4-FFF2-40B4-BE49-F238E27FC236}">
                <a16:creationId xmlns:a16="http://schemas.microsoft.com/office/drawing/2014/main" id="{B75C9972-DD1C-B919-2B81-46858AB3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1" y="489391"/>
            <a:ext cx="7772400" cy="38894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648BF2E-8C9E-9CE8-B520-81015A396111}"/>
              </a:ext>
            </a:extLst>
          </p:cNvPr>
          <p:cNvSpPr txBox="1"/>
          <p:nvPr/>
        </p:nvSpPr>
        <p:spPr>
          <a:xfrm>
            <a:off x="691241" y="5542245"/>
            <a:ext cx="9367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Similarly, if the stock price rises sharply, the company may initiate a mandatory conversion,</a:t>
            </a:r>
          </a:p>
          <a:p>
            <a:r>
              <a:rPr lang="en-US" altLang="zh-CN" b="1" dirty="0"/>
              <a:t>which can limit our upside potential.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6882802"/>
      </p:ext>
    </p:extLst>
  </p:cSld>
  <p:clrMapOvr>
    <a:masterClrMapping/>
  </p:clrMapOvr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5490</TotalTime>
  <Words>1344</Words>
  <Application>Microsoft Macintosh PowerPoint</Application>
  <PresentationFormat>宽屏</PresentationFormat>
  <Paragraphs>126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LSEG Motto</vt:lpstr>
      <vt:lpstr>Franklin Gothic Book</vt:lpstr>
      <vt:lpstr>Helvetica Neue</vt:lpstr>
      <vt:lpstr>剪切</vt:lpstr>
      <vt:lpstr>The Missing Piece:  How convertible bond Reshape Classic Portfolio Models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Cayde Xu</dc:creator>
  <cp:lastModifiedBy>CaydeXu</cp:lastModifiedBy>
  <cp:revision>4</cp:revision>
  <dcterms:created xsi:type="dcterms:W3CDTF">2025-04-18T23:54:45Z</dcterms:created>
  <dcterms:modified xsi:type="dcterms:W3CDTF">2025-12-28T10:56:29Z</dcterms:modified>
</cp:coreProperties>
</file>